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1" r:id="rId6"/>
    <p:sldId id="279" r:id="rId7"/>
    <p:sldId id="276" r:id="rId8"/>
    <p:sldId id="277" r:id="rId9"/>
    <p:sldId id="260" r:id="rId10"/>
    <p:sldId id="273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88" r:id="rId19"/>
    <p:sldId id="289" r:id="rId20"/>
    <p:sldId id="291" r:id="rId21"/>
    <p:sldId id="290" r:id="rId22"/>
    <p:sldId id="292" r:id="rId23"/>
    <p:sldId id="293" r:id="rId24"/>
    <p:sldId id="295" r:id="rId25"/>
    <p:sldId id="297" r:id="rId26"/>
    <p:sldId id="296" r:id="rId27"/>
    <p:sldId id="298" r:id="rId28"/>
    <p:sldId id="299" r:id="rId29"/>
    <p:sldId id="300" r:id="rId30"/>
    <p:sldId id="301" r:id="rId31"/>
    <p:sldId id="302" r:id="rId32"/>
    <p:sldId id="303" r:id="rId33"/>
    <p:sldId id="274" r:id="rId34"/>
    <p:sldId id="278" r:id="rId3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1" autoAdjust="0"/>
    <p:restoredTop sz="77885"/>
  </p:normalViewPr>
  <p:slideViewPr>
    <p:cSldViewPr snapToGrid="0" snapToObjects="1" showGuides="1">
      <p:cViewPr varScale="1">
        <p:scale>
          <a:sx n="65" d="100"/>
          <a:sy n="65" d="100"/>
        </p:scale>
        <p:origin x="166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06.06.2024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‹N°›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05/06/2024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393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37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0855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99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73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lang="en-US" sz="800" b="0" i="0" smtClean="0">
                <a:effectLst/>
              </a:defRPr>
            </a:lvl1pPr>
          </a:lstStyle>
          <a:p>
            <a:r>
              <a:rPr lang="fr-FR" dirty="0" err="1"/>
              <a:t>School</a:t>
            </a:r>
            <a:r>
              <a:rPr lang="fr-FR" dirty="0"/>
              <a:t> of </a:t>
            </a:r>
            <a:r>
              <a:rPr lang="fr-FR" dirty="0" err="1"/>
              <a:t>Engeneering</a:t>
            </a:r>
            <a:r>
              <a:rPr lang="fr-FR" dirty="0"/>
              <a:t> </a:t>
            </a:r>
            <a:r>
              <a:rPr lang="en-US" b="0" i="0" dirty="0">
                <a:solidFill>
                  <a:srgbClr val="454545"/>
                </a:solidFill>
                <a:effectLst/>
                <a:latin typeface="Arial" panose="020B0604020202020204" pitchFamily="34" charset="0"/>
              </a:rPr>
              <a:t>IMT </a:t>
            </a:r>
            <a:r>
              <a:rPr lang="fr-FR" dirty="0"/>
              <a:t>Q-LAB </a:t>
            </a:r>
            <a:r>
              <a:rPr lang="fr-FR" dirty="0" err="1"/>
              <a:t>project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Appareils électroniques, Composant électronique, Composant de circuit, Composant de circuit passif">
            <a:extLst>
              <a:ext uri="{FF2B5EF4-FFF2-40B4-BE49-F238E27FC236}">
                <a16:creationId xmlns:a16="http://schemas.microsoft.com/office/drawing/2014/main" id="{77B61D0B-8BA8-DF0A-8A9E-3C416FD47C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475" b="8475"/>
          <a:stretch>
            <a:fillRect/>
          </a:stretch>
        </p:blipFill>
        <p:spPr>
          <a:xfrm>
            <a:off x="806715" y="750358"/>
            <a:ext cx="4340578" cy="2778719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Accelerometer</a:t>
            </a:r>
            <a:r>
              <a:rPr lang="fr-FR" sz="3200" dirty="0"/>
              <a:t> module for an FPGA </a:t>
            </a:r>
            <a:r>
              <a:rPr lang="fr-FR" sz="3200" dirty="0" err="1"/>
              <a:t>development</a:t>
            </a:r>
            <a:r>
              <a:rPr lang="fr-FR" sz="3200" dirty="0"/>
              <a:t> </a:t>
            </a:r>
            <a:r>
              <a:rPr lang="fr-FR" sz="3200" dirty="0" err="1"/>
              <a:t>environment</a:t>
            </a:r>
            <a:endParaRPr lang="fr-FR" sz="32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Loïc</a:t>
            </a:r>
            <a:r>
              <a:rPr lang="en-GB" dirty="0"/>
              <a:t> Finette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49" y="4440264"/>
            <a:ext cx="946151" cy="507975"/>
          </a:xfrm>
        </p:spPr>
        <p:txBody>
          <a:bodyPr/>
          <a:lstStyle/>
          <a:p>
            <a:r>
              <a:rPr lang="fr-FR" dirty="0" err="1"/>
              <a:t>School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of Engineering </a:t>
            </a:r>
            <a:r>
              <a:rPr lang="en-US" dirty="0">
                <a:solidFill>
                  <a:srgbClr val="454545"/>
                </a:solidFill>
              </a:rPr>
              <a:t>IEM </a:t>
            </a:r>
            <a:r>
              <a:rPr lang="fr-FR" dirty="0"/>
              <a:t>BNMS</a:t>
            </a:r>
            <a:br>
              <a:rPr lang="fr-FR" dirty="0"/>
            </a:br>
            <a:r>
              <a:rPr lang="fr-FR" sz="800" dirty="0" err="1"/>
              <a:t>Accelerometer</a:t>
            </a:r>
            <a:r>
              <a:rPr lang="fr-FR" sz="800" dirty="0"/>
              <a:t> module for an FPGA </a:t>
            </a:r>
            <a:r>
              <a:rPr lang="fr-FR" sz="800" dirty="0" err="1"/>
              <a:t>development</a:t>
            </a:r>
            <a:r>
              <a:rPr lang="fr-FR" sz="800" dirty="0"/>
              <a:t> </a:t>
            </a:r>
            <a:r>
              <a:rPr lang="fr-FR" sz="800" dirty="0" err="1"/>
              <a:t>environment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B96961-EF61-E017-58F7-8D7EF9E7B070}"/>
              </a:ext>
            </a:extLst>
          </p:cNvPr>
          <p:cNvSpPr txBox="1"/>
          <p:nvPr/>
        </p:nvSpPr>
        <p:spPr>
          <a:xfrm>
            <a:off x="1028700" y="3603393"/>
            <a:ext cx="31266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Terasic</a:t>
            </a:r>
            <a:r>
              <a:rPr lang="en-CA" dirty="0"/>
              <a:t> DE10-Lite</a:t>
            </a:r>
          </a:p>
          <a:p>
            <a:pPr algn="ctr"/>
            <a:r>
              <a:rPr lang="en-CA" dirty="0"/>
              <a:t>Source: eu.mouser.com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A6FE045-E6AE-ECB9-43A8-F00AA38B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Had to create a new map with pin mapping for the accelerometer : TERASICDE10LITE_GSENSOR.xml</a:t>
            </a:r>
          </a:p>
          <a:p>
            <a:r>
              <a:rPr lang="en-CA" dirty="0"/>
              <a:t>Stripped down Johnson’s code to only get the values of the accelerometer</a:t>
            </a:r>
          </a:p>
          <a:p>
            <a:r>
              <a:rPr lang="en-CA" dirty="0"/>
              <a:t>Multiple VHDL modules in Logisim must be initialized in a particular way (used application16x2display.circ as template)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BE046E-A285-CE6D-B50F-082ADD3A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318944" cy="1072753"/>
          </a:xfrm>
        </p:spPr>
        <p:txBody>
          <a:bodyPr/>
          <a:lstStyle/>
          <a:p>
            <a:r>
              <a:rPr lang="en-CA" dirty="0"/>
              <a:t>Challenges of running Johnson’s</a:t>
            </a:r>
            <a:br>
              <a:rPr lang="en-CA" dirty="0"/>
            </a:br>
            <a:r>
              <a:rPr lang="en-CA" dirty="0"/>
              <a:t>code on Logisim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8B8D81-EF11-4990-DE7D-6AC7F89A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538DFD-7089-A7DB-D430-CA677870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6B1C5CD-751E-29F5-9D18-C659A342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662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6BC7B23-326B-DE5F-5AD1-0D3C265D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082970" cy="1072753"/>
          </a:xfrm>
        </p:spPr>
        <p:txBody>
          <a:bodyPr>
            <a:normAutofit/>
          </a:bodyPr>
          <a:lstStyle/>
          <a:p>
            <a:r>
              <a:rPr lang="en-CA" dirty="0"/>
              <a:t>Challenges of running Johnson’s</a:t>
            </a:r>
            <a:br>
              <a:rPr lang="en-CA" dirty="0"/>
            </a:br>
            <a:r>
              <a:rPr lang="en-CA" dirty="0"/>
              <a:t>code on Logisim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8E8F4B-18BD-2F7C-9392-7CA1E639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8D49A4-C535-C271-8DEB-D2A53055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370614"/>
            <a:ext cx="7610168" cy="278701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56A92A5-82A4-74E6-EEBA-2B61787D79EC}"/>
              </a:ext>
            </a:extLst>
          </p:cNvPr>
          <p:cNvSpPr txBox="1"/>
          <p:nvPr/>
        </p:nvSpPr>
        <p:spPr>
          <a:xfrm>
            <a:off x="1189703" y="4306529"/>
            <a:ext cx="74415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accel_driver_logisim</a:t>
            </a:r>
            <a:r>
              <a:rPr lang="en-CA" dirty="0"/>
              <a:t>: initializing all the modules</a:t>
            </a:r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A5A7077-D789-52BC-BAB4-EA1C4A4C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160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B3EBA57-87C1-7212-5F85-C8EB274C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A225F-92AD-4FCD-6932-FCDE058D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5B7BDF-4AE0-6FA4-21FF-EEF8FEC6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31" y="195263"/>
            <a:ext cx="7334250" cy="42900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34C13B-6B0E-8AE9-E47B-C9D11DFD1B2A}"/>
              </a:ext>
            </a:extLst>
          </p:cNvPr>
          <p:cNvSpPr txBox="1"/>
          <p:nvPr/>
        </p:nvSpPr>
        <p:spPr>
          <a:xfrm>
            <a:off x="1100931" y="4601497"/>
            <a:ext cx="7530307" cy="30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accel_values_raw</a:t>
            </a:r>
            <a:r>
              <a:rPr lang="en-CA" dirty="0"/>
              <a:t>: outputs the raw value of the accelerometer on the hexes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5E9553D1-D2F7-0672-ABB7-6F9C6E19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319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EB2C417-FEAA-5FDA-D0E1-4B147048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Raw output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ED5FDB-D44A-10ED-93B7-3E3372F1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119702-F51F-6B2B-D65F-375C1579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01" y="667408"/>
            <a:ext cx="5397198" cy="4189771"/>
          </a:xfrm>
          <a:prstGeom prst="rect">
            <a:avLst/>
          </a:prstGeom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050847BE-74FC-168B-B353-BBE0AF8B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60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605FC37-140D-9897-9F85-9AD4053C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Calibration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Sensor has an offset that needs to be corrected</a:t>
            </a:r>
          </a:p>
          <a:p>
            <a:endParaRPr lang="en-CA" dirty="0"/>
          </a:p>
          <a:p>
            <a:r>
              <a:rPr lang="en-CA" b="1" dirty="0"/>
              <a:t>Scale:</a:t>
            </a:r>
          </a:p>
          <a:p>
            <a:pPr lvl="1"/>
            <a:r>
              <a:rPr lang="en-CA" dirty="0"/>
              <a:t>The value of the read sensors have to be understandable to a human</a:t>
            </a:r>
          </a:p>
          <a:p>
            <a:pPr lvl="1"/>
            <a:endParaRPr lang="en-CA" dirty="0"/>
          </a:p>
          <a:p>
            <a:r>
              <a:rPr lang="en-CA" b="1" dirty="0"/>
              <a:t>Filter:</a:t>
            </a:r>
          </a:p>
          <a:p>
            <a:pPr lvl="1"/>
            <a:r>
              <a:rPr lang="en-CA" dirty="0"/>
              <a:t>The noisy value needs to be filtered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84EB826-C03F-661C-2AC5-F44B289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2202119" cy="793200"/>
          </a:xfrm>
        </p:spPr>
        <p:txBody>
          <a:bodyPr/>
          <a:lstStyle/>
          <a:p>
            <a:r>
              <a:rPr lang="en-CA" dirty="0"/>
              <a:t>Corrections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5B0BB6-EE44-9898-C84F-6A1CBE6A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20D1676-E36F-921C-87AF-EAC6B45D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130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0044EF1-17AD-F2F7-FBD2-6F4922436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r>
              <a:rPr lang="en-US" dirty="0"/>
              <a:t>An offset for each axis can be subtracted </a:t>
            </a:r>
          </a:p>
          <a:p>
            <a:r>
              <a:rPr lang="en-US" dirty="0"/>
              <a:t>The offset can be found using the </a:t>
            </a:r>
            <a:r>
              <a:rPr lang="en-US" dirty="0" err="1"/>
              <a:t>calibration_tb</a:t>
            </a:r>
            <a:r>
              <a:rPr lang="en-US" dirty="0"/>
              <a:t> circuit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E21A26-8F1A-A90E-F903-02307A25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68" y="1563688"/>
            <a:ext cx="3509074" cy="3263504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Calibration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16DE3C-E1DD-98CE-F201-5E67415275E3}"/>
              </a:ext>
            </a:extLst>
          </p:cNvPr>
          <p:cNvSpPr/>
          <p:nvPr/>
        </p:nvSpPr>
        <p:spPr>
          <a:xfrm>
            <a:off x="5840361" y="2674374"/>
            <a:ext cx="963562" cy="619432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9789B24-8579-FFAC-6ED6-4322F56422DB}"/>
              </a:ext>
            </a:extLst>
          </p:cNvPr>
          <p:cNvCxnSpPr>
            <a:stCxn id="9" idx="1"/>
          </p:cNvCxnSpPr>
          <p:nvPr/>
        </p:nvCxnSpPr>
        <p:spPr>
          <a:xfrm flipH="1">
            <a:off x="4454013" y="2984090"/>
            <a:ext cx="1386348" cy="486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B6354D7-D2B8-9200-B956-07987D87AB0A}"/>
              </a:ext>
            </a:extLst>
          </p:cNvPr>
          <p:cNvSpPr txBox="1"/>
          <p:nvPr/>
        </p:nvSpPr>
        <p:spPr>
          <a:xfrm>
            <a:off x="3263851" y="3512954"/>
            <a:ext cx="16783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Offset is an input of the driver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46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Calibration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14838" y="2808548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97A60D-0641-DC5F-5714-8A898347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93" y="678426"/>
            <a:ext cx="5197013" cy="4081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5DCC55-1CEF-4960-27B8-7DB93EC8F777}"/>
              </a:ext>
            </a:extLst>
          </p:cNvPr>
          <p:cNvSpPr/>
          <p:nvPr/>
        </p:nvSpPr>
        <p:spPr>
          <a:xfrm>
            <a:off x="2045110" y="3834581"/>
            <a:ext cx="894735" cy="84557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EEA59-E214-C8CD-592A-21B466408D34}"/>
              </a:ext>
            </a:extLst>
          </p:cNvPr>
          <p:cNvSpPr/>
          <p:nvPr/>
        </p:nvSpPr>
        <p:spPr>
          <a:xfrm>
            <a:off x="4532678" y="4109884"/>
            <a:ext cx="1901473" cy="48178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3D1C3-B2A3-F0C8-987B-6B5949785ACA}"/>
              </a:ext>
            </a:extLst>
          </p:cNvPr>
          <p:cNvSpPr/>
          <p:nvPr/>
        </p:nvSpPr>
        <p:spPr>
          <a:xfrm>
            <a:off x="3288894" y="3859165"/>
            <a:ext cx="1243784" cy="84557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4951FC-992D-F682-AE8A-7284BC8448EF}"/>
              </a:ext>
            </a:extLst>
          </p:cNvPr>
          <p:cNvSpPr/>
          <p:nvPr/>
        </p:nvSpPr>
        <p:spPr>
          <a:xfrm>
            <a:off x="6434150" y="4109884"/>
            <a:ext cx="482851" cy="48178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3EC28BF-9F0B-88C2-4793-49A906EB6FA8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1297858" y="2694039"/>
            <a:ext cx="1194620" cy="1140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5D12B44-DA69-EB8F-C71C-CA7E840AFB03}"/>
              </a:ext>
            </a:extLst>
          </p:cNvPr>
          <p:cNvCxnSpPr>
            <a:cxnSpLocks/>
          </p:cNvCxnSpPr>
          <p:nvPr/>
        </p:nvCxnSpPr>
        <p:spPr>
          <a:xfrm flipH="1" flipV="1">
            <a:off x="1297858" y="2694039"/>
            <a:ext cx="4198374" cy="1415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1897A9CF-F853-284B-8A11-B36A347B4376}"/>
              </a:ext>
            </a:extLst>
          </p:cNvPr>
          <p:cNvSpPr txBox="1"/>
          <p:nvPr/>
        </p:nvSpPr>
        <p:spPr>
          <a:xfrm>
            <a:off x="241351" y="2212258"/>
            <a:ext cx="13270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Offset applied</a:t>
            </a:r>
          </a:p>
          <a:p>
            <a:r>
              <a:rPr lang="en-CA" b="1" dirty="0">
                <a:solidFill>
                  <a:schemeClr val="accent2"/>
                </a:solidFill>
              </a:rPr>
              <a:t>(IN HEX)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5722D37-7CA5-AEAB-CBE0-48E256E161CC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1568398" y="1858297"/>
            <a:ext cx="2342388" cy="2000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66D02D25-E536-13C1-DF0D-3EF345D29515}"/>
              </a:ext>
            </a:extLst>
          </p:cNvPr>
          <p:cNvSpPr txBox="1"/>
          <p:nvPr/>
        </p:nvSpPr>
        <p:spPr>
          <a:xfrm>
            <a:off x="503344" y="1234116"/>
            <a:ext cx="15243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</a:rPr>
              <a:t>Accelerometer</a:t>
            </a:r>
          </a:p>
          <a:p>
            <a:r>
              <a:rPr lang="en-CA" b="1" dirty="0">
                <a:solidFill>
                  <a:schemeClr val="accent1"/>
                </a:solidFill>
              </a:rPr>
              <a:t>Value (IN DEC)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F2A777B-BF0E-CB47-D5D3-2BE784FC3E5F}"/>
              </a:ext>
            </a:extLst>
          </p:cNvPr>
          <p:cNvCxnSpPr>
            <a:stCxn id="17" idx="0"/>
          </p:cNvCxnSpPr>
          <p:nvPr/>
        </p:nvCxnSpPr>
        <p:spPr>
          <a:xfrm flipV="1">
            <a:off x="6675576" y="3028335"/>
            <a:ext cx="816605" cy="108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BE08550E-ACAA-8BB3-0890-CBE40A985255}"/>
              </a:ext>
            </a:extLst>
          </p:cNvPr>
          <p:cNvSpPr txBox="1"/>
          <p:nvPr/>
        </p:nvSpPr>
        <p:spPr>
          <a:xfrm>
            <a:off x="7256469" y="2449447"/>
            <a:ext cx="11793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Axis Selector</a:t>
            </a:r>
          </a:p>
        </p:txBody>
      </p:sp>
    </p:spTree>
    <p:extLst>
      <p:ext uri="{BB962C8B-B14F-4D97-AF65-F5344CB8AC3E}">
        <p14:creationId xmlns:p14="http://schemas.microsoft.com/office/powerpoint/2010/main" val="1007229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091464E-AD2B-BF9D-1103-3B9D7C42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Calibration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F4D9CD-22FC-B171-CF4C-C9D8386F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D45B96-E495-74CE-F6BA-2F931F9F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2788FFB-7A4E-E970-039F-3865758D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61" y="960761"/>
            <a:ext cx="6816991" cy="17529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EB3AA5D-A1E4-2B90-B905-3E280BE662C1}"/>
              </a:ext>
            </a:extLst>
          </p:cNvPr>
          <p:cNvSpPr txBox="1"/>
          <p:nvPr/>
        </p:nvSpPr>
        <p:spPr>
          <a:xfrm>
            <a:off x="2064774" y="2989006"/>
            <a:ext cx="50439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Mean = </a:t>
            </a:r>
            <a:r>
              <a:rPr lang="en-CA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56.22</a:t>
            </a:r>
            <a:endParaRPr lang="en-CA" dirty="0"/>
          </a:p>
          <a:p>
            <a:pPr algn="ctr"/>
            <a:r>
              <a:rPr lang="en-CA" dirty="0"/>
              <a:t>SD = </a:t>
            </a:r>
            <a:r>
              <a:rPr lang="en-CA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4.89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364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386772"/>
          </a:xfrm>
        </p:spPr>
        <p:txBody>
          <a:bodyPr/>
          <a:lstStyle/>
          <a:p>
            <a:r>
              <a:rPr lang="en-US" dirty="0"/>
              <a:t>We want the output of the accelerometer to be in [g=9.81 m/s^2]</a:t>
            </a:r>
          </a:p>
          <a:p>
            <a:r>
              <a:rPr lang="en-US" dirty="0"/>
              <a:t>We want to detect tilt so our range is between 0 and 1 [g]</a:t>
            </a:r>
          </a:p>
          <a:p>
            <a:r>
              <a:rPr lang="en-US" dirty="0"/>
              <a:t>Let’s look at the x axis:</a:t>
            </a:r>
          </a:p>
          <a:p>
            <a:pPr lvl="1"/>
            <a:r>
              <a:rPr lang="en-US" dirty="0"/>
              <a:t>When the DE10Lite is fully vertical the value read by the accelerometer is 128.</a:t>
            </a:r>
          </a:p>
          <a:p>
            <a:pPr lvl="1"/>
            <a:r>
              <a:rPr lang="en-US" dirty="0"/>
              <a:t>We want that value to be 1 since it is experiencing just the earth’s acceleration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We divide all values by 128!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Scale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74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en-US" dirty="0"/>
              <a:t>The Logisim divider is not synthesizable therefore we need a trick to divide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Dividing by 2^15 is equivalent to a bit  right shift by 15 places.</a:t>
            </a:r>
          </a:p>
          <a:p>
            <a:r>
              <a:rPr lang="en-US" dirty="0"/>
              <a:t>However, this answer gives us a number between 0 and 1 which in two’s complements just gets rounded to 0.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Scale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7A6404-2BB3-57AB-EB93-0EFE2A74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27" y="1284332"/>
            <a:ext cx="4762745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To allow the accelerometer on the DE10-Lite to be easily usable through Logisim</a:t>
            </a:r>
          </a:p>
          <a:p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861EAF-2783-41B7-BC6F-6DCE5576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2369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This modified equation gives us a number between 0 and 100</a:t>
            </a:r>
          </a:p>
          <a:p>
            <a:r>
              <a:rPr lang="en-US" dirty="0"/>
              <a:t>The </a:t>
            </a:r>
            <a:r>
              <a:rPr lang="en-US" dirty="0" err="1"/>
              <a:t>logisim</a:t>
            </a:r>
            <a:r>
              <a:rPr lang="en-US" dirty="0"/>
              <a:t> right shift is not synthesizable therefore we need to code this in VHDL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Scale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2C5E66A-DDDC-93D3-FF64-E01AD6BC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02" y="667408"/>
            <a:ext cx="4216617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54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en-US" dirty="0"/>
              <a:t>Use a moving average filter </a:t>
            </a:r>
          </a:p>
          <a:p>
            <a:r>
              <a:rPr lang="en-US" dirty="0"/>
              <a:t>Slows down the system</a:t>
            </a:r>
          </a:p>
          <a:p>
            <a:r>
              <a:rPr lang="en-US" dirty="0"/>
              <a:t>Use the filter ONLY for small angle changes (less than 3.3 degrees)</a:t>
            </a:r>
          </a:p>
          <a:p>
            <a:r>
              <a:rPr lang="en-US" dirty="0"/>
              <a:t>For big angle changes we use the unfiltered value to get a fast response</a:t>
            </a:r>
          </a:p>
          <a:p>
            <a:r>
              <a:rPr lang="en-US" dirty="0"/>
              <a:t>How do we choose the amount of samples to use? We want a standard error less than 0.01 since that gets rounded to 0 (resolution of a hundredth)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311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41E676-462B-9E47-0670-D15B929B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28" y="1514489"/>
            <a:ext cx="4358715" cy="3386772"/>
          </a:xfrm>
          <a:prstGeom prst="rect">
            <a:avLst/>
          </a:prstGeom>
        </p:spPr>
      </p:pic>
      <p:pic>
        <p:nvPicPr>
          <p:cNvPr id="1026" name="Picture 2" descr="Standard Error | Formula &amp; Examples - Lesson | Study.com">
            <a:extLst>
              <a:ext uri="{FF2B5EF4-FFF2-40B4-BE49-F238E27FC236}">
                <a16:creationId xmlns:a16="http://schemas.microsoft.com/office/drawing/2014/main" id="{8D0081AE-AEF8-0FCA-8D2C-DE1380F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66316"/>
            <a:ext cx="2825356" cy="12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1FEAC3-8CA8-19D0-4D50-0DDEE0F3D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18" y="606406"/>
            <a:ext cx="7726363" cy="3386772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Mean = 0, n = 100</a:t>
            </a:r>
          </a:p>
          <a:p>
            <a:r>
              <a:rPr lang="en-US" dirty="0"/>
              <a:t>We just need to average over 10 samples</a:t>
            </a:r>
          </a:p>
        </p:txBody>
      </p:sp>
    </p:spTree>
    <p:extLst>
      <p:ext uri="{BB962C8B-B14F-4D97-AF65-F5344CB8AC3E}">
        <p14:creationId xmlns:p14="http://schemas.microsoft.com/office/powerpoint/2010/main" val="348187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480DF5-0393-82A2-1F9C-E1DFEC1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87" y="2249374"/>
            <a:ext cx="3667125" cy="146812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C820272-59EE-E36C-10E4-F0E39D42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88" y="2249374"/>
            <a:ext cx="2942064" cy="845061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F1FB7353-E511-E044-5327-80A43B534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The error was calculated using </a:t>
            </a:r>
            <a:r>
              <a:rPr lang="en-US" dirty="0" err="1"/>
              <a:t>error_calc_tb</a:t>
            </a:r>
            <a:endParaRPr lang="en-US" dirty="0"/>
          </a:p>
          <a:p>
            <a:r>
              <a:rPr lang="en-US" dirty="0"/>
              <a:t>We use a counter to count the amount of samples</a:t>
            </a:r>
          </a:p>
        </p:txBody>
      </p:sp>
    </p:spTree>
    <p:extLst>
      <p:ext uri="{BB962C8B-B14F-4D97-AF65-F5344CB8AC3E}">
        <p14:creationId xmlns:p14="http://schemas.microsoft.com/office/powerpoint/2010/main" val="37375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The final driver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D33F15-3189-05E8-7F24-A6FD3E5C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949" y="676815"/>
            <a:ext cx="4173974" cy="392468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Miso, </a:t>
            </a:r>
            <a:r>
              <a:rPr lang="en-CA" dirty="0" err="1"/>
              <a:t>accel_input</a:t>
            </a:r>
            <a:r>
              <a:rPr lang="en-CA" dirty="0"/>
              <a:t>, </a:t>
            </a:r>
            <a:r>
              <a:rPr lang="en-CA" dirty="0" err="1"/>
              <a:t>mosi</a:t>
            </a:r>
            <a:r>
              <a:rPr lang="en-CA" dirty="0"/>
              <a:t>, </a:t>
            </a:r>
            <a:r>
              <a:rPr lang="en-CA" dirty="0" err="1"/>
              <a:t>sclk</a:t>
            </a:r>
            <a:r>
              <a:rPr lang="en-CA" dirty="0"/>
              <a:t>, cs can be mapped using PIN_MAPPING.txt</a:t>
            </a:r>
          </a:p>
          <a:p>
            <a:r>
              <a:rPr lang="en-CA" dirty="0" err="1"/>
              <a:t>X_filtered</a:t>
            </a:r>
            <a:r>
              <a:rPr lang="en-CA" dirty="0"/>
              <a:t>, </a:t>
            </a:r>
            <a:r>
              <a:rPr lang="en-CA" dirty="0" err="1"/>
              <a:t>y_filtered</a:t>
            </a:r>
            <a:r>
              <a:rPr lang="en-CA" dirty="0"/>
              <a:t> and </a:t>
            </a:r>
            <a:r>
              <a:rPr lang="en-CA" dirty="0" err="1"/>
              <a:t>z_filtered</a:t>
            </a:r>
            <a:r>
              <a:rPr lang="en-CA" dirty="0"/>
              <a:t> are on 16 bits</a:t>
            </a:r>
          </a:p>
          <a:p>
            <a:r>
              <a:rPr lang="en-CA" dirty="0"/>
              <a:t>Using comparators the driver outputs if the board is tilted left, right, up or down</a:t>
            </a:r>
          </a:p>
          <a:p>
            <a:r>
              <a:rPr lang="en-CA" dirty="0"/>
              <a:t>It also outputs if the angle is small, medium or large</a:t>
            </a:r>
          </a:p>
          <a:p>
            <a:r>
              <a:rPr lang="en-CA" dirty="0"/>
              <a:t>X &gt; 0.1 : left  X &lt; -0.1 : right</a:t>
            </a:r>
          </a:p>
          <a:p>
            <a:r>
              <a:rPr lang="en-CA" dirty="0"/>
              <a:t>Y &gt; 0.1 : down  Y &lt; -0.1 : up</a:t>
            </a:r>
          </a:p>
          <a:p>
            <a:r>
              <a:rPr lang="en-CA" dirty="0"/>
              <a:t>0.1 &lt; |X or Y| &lt; 0.4 : Small</a:t>
            </a:r>
          </a:p>
          <a:p>
            <a:r>
              <a:rPr lang="en-CA" dirty="0"/>
              <a:t>0.4 &lt; |X or Y| &lt; 0.7 : Medium</a:t>
            </a:r>
          </a:p>
          <a:p>
            <a:r>
              <a:rPr lang="en-CA" dirty="0"/>
              <a:t>0.7 &lt; |X or Y| &lt; 1.00 : Large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3EE22-FDB6-9F4C-47CB-5CD54348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7" y="667408"/>
            <a:ext cx="3509074" cy="326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084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The final driver @ 1MHz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66543C-EABA-0D60-855C-B3AA4352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95" y="904568"/>
            <a:ext cx="4830849" cy="36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accelerometer_final.circ</a:t>
            </a:r>
            <a:r>
              <a:rPr lang="en-US" dirty="0"/>
              <a:t> Logisim library</a:t>
            </a:r>
          </a:p>
          <a:p>
            <a:r>
              <a:rPr lang="en-US" dirty="0"/>
              <a:t>From the library use </a:t>
            </a:r>
            <a:r>
              <a:rPr lang="en-US" dirty="0" err="1"/>
              <a:t>accel_final_driver</a:t>
            </a:r>
            <a:r>
              <a:rPr lang="en-US" dirty="0"/>
              <a:t> in your application</a:t>
            </a:r>
          </a:p>
          <a:p>
            <a:r>
              <a:rPr lang="en-US" dirty="0"/>
              <a:t>If needed the accelerometer can be calibrated using </a:t>
            </a:r>
            <a:r>
              <a:rPr lang="en-US" dirty="0" err="1"/>
              <a:t>calibration_tb</a:t>
            </a:r>
            <a:endParaRPr lang="en-US" dirty="0"/>
          </a:p>
          <a:p>
            <a:r>
              <a:rPr lang="en-US" dirty="0"/>
              <a:t>Map the pins of the accelerometer using TERASICDE10LITE_GSENSOR.xml map</a:t>
            </a:r>
          </a:p>
          <a:p>
            <a:endParaRPr lang="en-US" dirty="0"/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962093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Using the accelerometer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39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en-US" dirty="0"/>
              <a:t>The game initializes two random values: one for the X value and one for the Y</a:t>
            </a:r>
          </a:p>
          <a:p>
            <a:r>
              <a:rPr lang="en-US" dirty="0"/>
              <a:t>The player needs to get these values to 0 by tilting the board</a:t>
            </a:r>
          </a:p>
          <a:p>
            <a:r>
              <a:rPr lang="en-US" dirty="0"/>
              <a:t>There are 3 ways to get to 0: either by getting to -100, 0 or 100.</a:t>
            </a:r>
          </a:p>
          <a:p>
            <a:r>
              <a:rPr lang="en-US" dirty="0"/>
              <a:t>After the player gets to 0, the time it took the player is shown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34041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The Application : Get to Zero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22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en-US" dirty="0"/>
              <a:t>Pseudo random value generation using clocks</a:t>
            </a:r>
          </a:p>
          <a:p>
            <a:r>
              <a:rPr lang="en-US" dirty="0"/>
              <a:t>FSM used to keep track of what state the game is in</a:t>
            </a:r>
          </a:p>
          <a:p>
            <a:r>
              <a:rPr lang="en-US" dirty="0"/>
              <a:t>Animation made using MUX to give the game better visuals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122299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Concepts used in the application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EB5ED37-E429-27A3-88C3-03DA4CAD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94" y="2167384"/>
            <a:ext cx="3278896" cy="26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85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D88BBAF-0107-5629-5141-95F98AD68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>
            <a:normAutofit/>
          </a:bodyPr>
          <a:lstStyle/>
          <a:p>
            <a:r>
              <a:rPr lang="en-US" dirty="0"/>
              <a:t>In order to simulate in Logisim, all the modules that used VHDL blocks had to be converted</a:t>
            </a:r>
          </a:p>
          <a:p>
            <a:r>
              <a:rPr lang="en-US" dirty="0"/>
              <a:t>The tilt of the accelerometer is simulated using sliders</a:t>
            </a:r>
          </a:p>
          <a:p>
            <a:r>
              <a:rPr lang="en-US" dirty="0"/>
              <a:t>A bit can be activated on each axis to make the value negative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06ECCB-7519-A9E2-1286-97561F88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04" y="1563688"/>
            <a:ext cx="2610802" cy="3263504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52F3304-E568-9B85-0288-75E1B97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CA" dirty="0"/>
              <a:t>Simulator for the driver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19F9308F-2BA4-6A75-C498-B08FCF48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 dirty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EA7A0147-BC3E-C5B3-F2A6-33C38E22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5F4798-BBD9-2549-5362-5DE30451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95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6F3867A-A680-98E6-8E62-7C38A3E41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Implement a driver for the accelerometer</a:t>
            </a:r>
          </a:p>
          <a:p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Make a test bench to show the information from the driver on the FPGA</a:t>
            </a:r>
          </a:p>
          <a:p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Make a simulator to show the information from the driver in Logisim</a:t>
            </a:r>
          </a:p>
          <a:p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Create an application that uses the accelerometer driver</a:t>
            </a:r>
          </a:p>
          <a:p>
            <a:endParaRPr lang="en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B37A2C8-C9B2-ED9B-7CAD-9A453449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Concretely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88BCA6-E812-E359-49B3-126705CB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D8C48F-CF3D-BB02-E891-3A9F94CA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116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28EF4B-6B16-4A70-8756-E0CB14B38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All objectives for the accelerometer were achieved</a:t>
            </a:r>
          </a:p>
          <a:p>
            <a:r>
              <a:rPr lang="en-CA" dirty="0">
                <a:solidFill>
                  <a:srgbClr val="000000"/>
                </a:solidFill>
              </a:rPr>
              <a:t>The driver was implemented</a:t>
            </a:r>
          </a:p>
          <a:p>
            <a:r>
              <a:rPr lang="en-CA" dirty="0">
                <a:solidFill>
                  <a:srgbClr val="000000"/>
                </a:solidFill>
              </a:rPr>
              <a:t>The values of the accelerometer can be viewed on the FPGA</a:t>
            </a:r>
          </a:p>
          <a:p>
            <a:r>
              <a:rPr lang="en-CA" dirty="0">
                <a:solidFill>
                  <a:srgbClr val="000000"/>
                </a:solidFill>
              </a:rPr>
              <a:t>An application was developed using the driver</a:t>
            </a:r>
          </a:p>
          <a:p>
            <a:r>
              <a:rPr lang="en-CA" dirty="0">
                <a:solidFill>
                  <a:srgbClr val="000000"/>
                </a:solidFill>
              </a:rPr>
              <a:t>A simulator was made to view the drivers output in Logisim</a:t>
            </a:r>
          </a:p>
          <a:p>
            <a:r>
              <a:rPr lang="en-CA" dirty="0">
                <a:solidFill>
                  <a:srgbClr val="000000"/>
                </a:solidFill>
              </a:rPr>
              <a:t>The driver is easy to use to develop an app</a:t>
            </a: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852988" cy="1072753"/>
          </a:xfrm>
        </p:spPr>
        <p:txBody>
          <a:bodyPr>
            <a:normAutofit/>
          </a:bodyPr>
          <a:lstStyle/>
          <a:p>
            <a:r>
              <a:rPr lang="fr-FR" dirty="0" err="1"/>
              <a:t>Results</a:t>
            </a:r>
            <a:r>
              <a:rPr lang="fr-FR" dirty="0"/>
              <a:t> &amp; Critical  </a:t>
            </a:r>
            <a:r>
              <a:rPr lang="fr-FR" dirty="0" err="1"/>
              <a:t>Assessment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9BCDAD1-AC6D-2E2C-476D-75F70D3F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9705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916378-7E0D-49C9-A2D7-B653F5E02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The accelerometer has many features that were not explored: changing the range, free fall mode, single and double tap mode. 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Precise measurements can be taken to test the precision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CA" dirty="0">
                <a:solidFill>
                  <a:srgbClr val="000000"/>
                </a:solidFill>
                <a:ea typeface="Times New Roman" panose="02020603050405020304" pitchFamily="18" charset="0"/>
              </a:rPr>
              <a:t>I believe the complexity of the accelerometer has been abstracted enough to be used by students.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Conclusion &amp; Outlook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8C2DF697-FB3A-204B-ADC9-33ADC7D9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39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A49E8-28DE-43CD-A906-B30ECB078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To allow the students in EE110 –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Systèmes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</a:rPr>
              <a:t>Logiques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to use the accelerometer for their projects.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894E81F8-4BC3-6045-A69A-1195ABBF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117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E21937-BFC4-4F8E-B7D1-175C3FC94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UC Davis (Verilog)</a:t>
            </a:r>
          </a:p>
          <a:p>
            <a:r>
              <a:rPr lang="en-CA" dirty="0">
                <a:solidFill>
                  <a:srgbClr val="FF0000"/>
                </a:solidFill>
                <a:latin typeface="+mn-lt"/>
                <a:ea typeface="Calibri" panose="020F0502020204030204" pitchFamily="34" charset="0"/>
              </a:rPr>
              <a:t>Mark Hildebrand (Verilog)</a:t>
            </a:r>
          </a:p>
          <a:p>
            <a:r>
              <a:rPr lang="en-CA" dirty="0">
                <a:solidFill>
                  <a:srgbClr val="00B050"/>
                </a:solidFill>
                <a:latin typeface="+mn-lt"/>
                <a:ea typeface="Calibri" panose="020F0502020204030204" pitchFamily="34" charset="0"/>
              </a:rPr>
              <a:t>Blake Johnson (VHDL)</a:t>
            </a:r>
          </a:p>
          <a:p>
            <a:endParaRPr lang="en-CH" dirty="0">
              <a:latin typeface="+mn-lt"/>
              <a:ea typeface="Calibri" panose="020F0502020204030204" pitchFamily="34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E22E549-6930-E38F-A520-355104BEFA12}"/>
              </a:ext>
            </a:extLst>
          </p:cNvPr>
          <p:cNvGrpSpPr/>
          <p:nvPr/>
        </p:nvGrpSpPr>
        <p:grpSpPr>
          <a:xfrm>
            <a:off x="4680628" y="1563688"/>
            <a:ext cx="2667869" cy="1430433"/>
            <a:chOff x="4444655" y="1563688"/>
            <a:chExt cx="2667869" cy="1430433"/>
          </a:xfrm>
        </p:grpSpPr>
        <p:pic>
          <p:nvPicPr>
            <p:cNvPr id="8" name="Image 7" descr="Une image contenant texte, Police, capture d’écran, ligne&#10;&#10;Description générée automatiquement">
              <a:extLst>
                <a:ext uri="{FF2B5EF4-FFF2-40B4-BE49-F238E27FC236}">
                  <a16:creationId xmlns:a16="http://schemas.microsoft.com/office/drawing/2014/main" id="{429B4FBB-07A7-F091-3974-EF02BDE88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4655" y="1563688"/>
              <a:ext cx="2667869" cy="1060158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D80C705-E39B-DF70-EE69-E2E3F5549CF0}"/>
                </a:ext>
              </a:extLst>
            </p:cNvPr>
            <p:cNvSpPr txBox="1"/>
            <p:nvPr/>
          </p:nvSpPr>
          <p:spPr>
            <a:xfrm>
              <a:off x="4444655" y="2694039"/>
              <a:ext cx="26678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Screenshot of Logisim</a:t>
              </a:r>
            </a:p>
          </p:txBody>
        </p:sp>
      </p:grp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DDBFD13A-D4C1-4706-FBD5-0768E90E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785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E96991-FCA0-142B-5ED5-4725FA368990}"/>
              </a:ext>
            </a:extLst>
          </p:cNvPr>
          <p:cNvSpPr txBox="1"/>
          <p:nvPr/>
        </p:nvSpPr>
        <p:spPr>
          <a:xfrm>
            <a:off x="666052" y="1351098"/>
            <a:ext cx="1720645" cy="7155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Software Installation</a:t>
            </a:r>
          </a:p>
          <a:p>
            <a:pPr algn="ctr"/>
            <a:r>
              <a:rPr lang="en-CA" dirty="0"/>
              <a:t>(Quartus, Logisim)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4CDFA0-5FEF-1F56-C268-8A4F501DB3B9}"/>
              </a:ext>
            </a:extLst>
          </p:cNvPr>
          <p:cNvGrpSpPr/>
          <p:nvPr/>
        </p:nvGrpSpPr>
        <p:grpSpPr>
          <a:xfrm>
            <a:off x="2835941" y="1203785"/>
            <a:ext cx="1736059" cy="1122547"/>
            <a:chOff x="3031997" y="1309772"/>
            <a:chExt cx="1736059" cy="1122547"/>
          </a:xfrm>
        </p:grpSpPr>
        <p:pic>
          <p:nvPicPr>
            <p:cNvPr id="1026" name="Picture 2" descr="Github Logo - Free social media icons">
              <a:extLst>
                <a:ext uri="{FF2B5EF4-FFF2-40B4-BE49-F238E27FC236}">
                  <a16:creationId xmlns:a16="http://schemas.microsoft.com/office/drawing/2014/main" id="{3751D23F-AB20-B953-87D3-83A718920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237" y="1309772"/>
              <a:ext cx="715581" cy="715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EDD647B-2312-1BA9-82D7-6E0EF37BA74D}"/>
                </a:ext>
              </a:extLst>
            </p:cNvPr>
            <p:cNvSpPr txBox="1"/>
            <p:nvPr/>
          </p:nvSpPr>
          <p:spPr>
            <a:xfrm>
              <a:off x="3031997" y="2132237"/>
              <a:ext cx="173605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Source: github.com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0CF29EF-4F56-68AB-0145-845C0CB99CAF}"/>
              </a:ext>
            </a:extLst>
          </p:cNvPr>
          <p:cNvGrpSpPr/>
          <p:nvPr/>
        </p:nvGrpSpPr>
        <p:grpSpPr>
          <a:xfrm>
            <a:off x="4956636" y="1144862"/>
            <a:ext cx="1546430" cy="1476408"/>
            <a:chOff x="4900304" y="1274970"/>
            <a:chExt cx="1546430" cy="1476408"/>
          </a:xfrm>
        </p:grpSpPr>
        <p:pic>
          <p:nvPicPr>
            <p:cNvPr id="11" name="Image 10" descr="Une image contenant logo, Graphique, Bleu électrique, cercle&#10;&#10;Description générée automatiquement">
              <a:extLst>
                <a:ext uri="{FF2B5EF4-FFF2-40B4-BE49-F238E27FC236}">
                  <a16:creationId xmlns:a16="http://schemas.microsoft.com/office/drawing/2014/main" id="{FC293AA0-61C4-62BD-BF01-D1DDF00F3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8295" y="1274970"/>
              <a:ext cx="790448" cy="96857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1F4D617-D1DC-59CA-D4BB-4DCBBBE34AA0}"/>
                </a:ext>
              </a:extLst>
            </p:cNvPr>
            <p:cNvSpPr txBox="1"/>
            <p:nvPr/>
          </p:nvSpPr>
          <p:spPr>
            <a:xfrm>
              <a:off x="4900304" y="2243547"/>
              <a:ext cx="15464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Source: jackenhack.com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E574ACD-FB11-77B9-147F-ED56CF945B02}"/>
              </a:ext>
            </a:extLst>
          </p:cNvPr>
          <p:cNvGrpSpPr/>
          <p:nvPr/>
        </p:nvGrpSpPr>
        <p:grpSpPr>
          <a:xfrm>
            <a:off x="6713219" y="1290101"/>
            <a:ext cx="1925028" cy="1258529"/>
            <a:chOff x="6147647" y="3244645"/>
            <a:chExt cx="2509613" cy="1579082"/>
          </a:xfrm>
        </p:grpSpPr>
        <p:pic>
          <p:nvPicPr>
            <p:cNvPr id="1028" name="Picture 4" descr="GitHub - logisim-evolution/logisim-evolution: Digital logic design tool and  simulator">
              <a:extLst>
                <a:ext uri="{FF2B5EF4-FFF2-40B4-BE49-F238E27FC236}">
                  <a16:creationId xmlns:a16="http://schemas.microsoft.com/office/drawing/2014/main" id="{72704175-6B84-F873-995E-D54F1C0F6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236" y="3244645"/>
              <a:ext cx="996436" cy="99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CD8C430-C883-A167-EA12-19FFDC3E1E65}"/>
                </a:ext>
              </a:extLst>
            </p:cNvPr>
            <p:cNvSpPr txBox="1"/>
            <p:nvPr/>
          </p:nvSpPr>
          <p:spPr>
            <a:xfrm>
              <a:off x="6147647" y="4315896"/>
              <a:ext cx="25096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Source:github.com</a:t>
              </a:r>
              <a:r>
                <a:rPr lang="en-CA" dirty="0"/>
                <a:t>/logisim-evolution/logisim-evolution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2F44EF2A-2DFF-865E-5435-E619E4A94C05}"/>
              </a:ext>
            </a:extLst>
          </p:cNvPr>
          <p:cNvSpPr txBox="1"/>
          <p:nvPr/>
        </p:nvSpPr>
        <p:spPr>
          <a:xfrm>
            <a:off x="6337252" y="3698556"/>
            <a:ext cx="1720645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Driver + Test Bench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4E97672-681A-4B01-D97D-016FD91949FF}"/>
              </a:ext>
            </a:extLst>
          </p:cNvPr>
          <p:cNvSpPr txBox="1"/>
          <p:nvPr/>
        </p:nvSpPr>
        <p:spPr>
          <a:xfrm>
            <a:off x="3596903" y="3698556"/>
            <a:ext cx="1720645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Application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6E0B95-FA24-CF79-CB53-F93E80B699CD}"/>
              </a:ext>
            </a:extLst>
          </p:cNvPr>
          <p:cNvSpPr txBox="1"/>
          <p:nvPr/>
        </p:nvSpPr>
        <p:spPr>
          <a:xfrm>
            <a:off x="858410" y="3690351"/>
            <a:ext cx="1720645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Driver Simulator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4901582-68BD-DA2F-7A95-EA07721DFBA6}"/>
              </a:ext>
            </a:extLst>
          </p:cNvPr>
          <p:cNvCxnSpPr>
            <a:cxnSpLocks/>
          </p:cNvCxnSpPr>
          <p:nvPr/>
        </p:nvCxnSpPr>
        <p:spPr>
          <a:xfrm>
            <a:off x="2485858" y="1687181"/>
            <a:ext cx="581807" cy="0"/>
          </a:xfrm>
          <a:prstGeom prst="straightConnector1">
            <a:avLst/>
          </a:prstGeom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1A96412-DE59-5970-6FFE-708D3C67E1C0}"/>
              </a:ext>
            </a:extLst>
          </p:cNvPr>
          <p:cNvCxnSpPr>
            <a:cxnSpLocks/>
          </p:cNvCxnSpPr>
          <p:nvPr/>
        </p:nvCxnSpPr>
        <p:spPr>
          <a:xfrm>
            <a:off x="4457226" y="1694008"/>
            <a:ext cx="581807" cy="0"/>
          </a:xfrm>
          <a:prstGeom prst="straightConnector1">
            <a:avLst/>
          </a:prstGeom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7DF6940-35AB-11D0-E46A-3577E4961874}"/>
              </a:ext>
            </a:extLst>
          </p:cNvPr>
          <p:cNvCxnSpPr>
            <a:cxnSpLocks/>
          </p:cNvCxnSpPr>
          <p:nvPr/>
        </p:nvCxnSpPr>
        <p:spPr>
          <a:xfrm>
            <a:off x="6337252" y="1707794"/>
            <a:ext cx="581807" cy="0"/>
          </a:xfrm>
          <a:prstGeom prst="straightConnector1">
            <a:avLst/>
          </a:prstGeom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4278052-1C6D-B281-E8E1-D28B1963B99E}"/>
              </a:ext>
            </a:extLst>
          </p:cNvPr>
          <p:cNvCxnSpPr>
            <a:cxnSpLocks/>
          </p:cNvCxnSpPr>
          <p:nvPr/>
        </p:nvCxnSpPr>
        <p:spPr>
          <a:xfrm>
            <a:off x="7293569" y="2960808"/>
            <a:ext cx="0" cy="489716"/>
          </a:xfrm>
          <a:prstGeom prst="straightConnector1">
            <a:avLst/>
          </a:prstGeom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E73AC93-836C-0748-FB24-738E40857383}"/>
              </a:ext>
            </a:extLst>
          </p:cNvPr>
          <p:cNvCxnSpPr>
            <a:cxnSpLocks/>
          </p:cNvCxnSpPr>
          <p:nvPr/>
        </p:nvCxnSpPr>
        <p:spPr>
          <a:xfrm flipH="1">
            <a:off x="5428619" y="3835147"/>
            <a:ext cx="817814" cy="0"/>
          </a:xfrm>
          <a:prstGeom prst="straightConnector1">
            <a:avLst/>
          </a:prstGeom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4EDC0B3-9344-5AFC-3637-6CDBF3A9460A}"/>
              </a:ext>
            </a:extLst>
          </p:cNvPr>
          <p:cNvCxnSpPr>
            <a:cxnSpLocks/>
          </p:cNvCxnSpPr>
          <p:nvPr/>
        </p:nvCxnSpPr>
        <p:spPr>
          <a:xfrm flipH="1">
            <a:off x="2658758" y="3848597"/>
            <a:ext cx="817814" cy="0"/>
          </a:xfrm>
          <a:prstGeom prst="straightConnector1">
            <a:avLst/>
          </a:prstGeom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08A445C2-508F-C987-1C90-11D14608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4BDBA5F-3FC2-D75D-7FD5-638EDE745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r>
              <a:rPr lang="en-US" dirty="0"/>
              <a:t>Detects change in capacitance to measure acceleration</a:t>
            </a:r>
          </a:p>
          <a:p>
            <a:r>
              <a:rPr lang="en-US" dirty="0"/>
              <a:t>3 axis accelerometer</a:t>
            </a:r>
          </a:p>
          <a:p>
            <a:r>
              <a:rPr lang="en-US" dirty="0"/>
              <a:t>The data of each axis is represented using two’s complement on 16 bits</a:t>
            </a:r>
          </a:p>
          <a:p>
            <a:r>
              <a:rPr lang="en-US" dirty="0"/>
              <a:t>Can be controlled with I2C or SPI</a:t>
            </a:r>
          </a:p>
          <a:p>
            <a:r>
              <a:rPr lang="en-US" dirty="0"/>
              <a:t>Multiple ranges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19C3914-8172-B804-1536-C3F08FF5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11" y="2904138"/>
            <a:ext cx="2532409" cy="2000602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ADXL345 ACCELEROMETER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2050" name="Picture 2" descr="Accelerometer Guide - Phidgets Support">
            <a:extLst>
              <a:ext uri="{FF2B5EF4-FFF2-40B4-BE49-F238E27FC236}">
                <a16:creationId xmlns:a16="http://schemas.microsoft.com/office/drawing/2014/main" id="{00EA2E7A-D3EF-A64E-6F65-D8D6384F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37" y="585957"/>
            <a:ext cx="1853554" cy="213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F29D6DF-C837-F3DB-206F-8059CE8D2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679" y="4376991"/>
            <a:ext cx="2521080" cy="488975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09527BE7-A3E4-8C9B-0F59-7AD1FE85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44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AA042F9-DAD7-0D2B-1F94-763BB0EEE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52410"/>
            <a:ext cx="7726363" cy="3386772"/>
          </a:xfrm>
        </p:spPr>
        <p:txBody>
          <a:bodyPr/>
          <a:lstStyle/>
          <a:p>
            <a:r>
              <a:rPr lang="en-CA" dirty="0"/>
              <a:t>Uses SPI due to its higher speed and Johnson’s interest for the protocol</a:t>
            </a:r>
          </a:p>
          <a:p>
            <a:r>
              <a:rPr lang="en-CA" dirty="0"/>
              <a:t>Uses +/- 2g range and 10 bits resolution</a:t>
            </a:r>
          </a:p>
          <a:p>
            <a:r>
              <a:rPr lang="en-CA" dirty="0"/>
              <a:t>Top level </a:t>
            </a:r>
            <a:r>
              <a:rPr lang="en-CA" dirty="0" err="1"/>
              <a:t>ouputs</a:t>
            </a:r>
            <a:r>
              <a:rPr lang="en-CA" dirty="0"/>
              <a:t> the value of the accelerometer on hexes</a:t>
            </a:r>
          </a:p>
          <a:p>
            <a:endParaRPr lang="en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C8EE0C8-3588-D00A-18A2-89445AB5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Blake </a:t>
            </a:r>
            <a:r>
              <a:rPr lang="fr-FR" dirty="0" err="1"/>
              <a:t>Johnson’s</a:t>
            </a:r>
            <a:r>
              <a:rPr lang="fr-FR" dirty="0"/>
              <a:t> code</a:t>
            </a:r>
            <a:endParaRPr lang="en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CA3B92-239A-4F80-AA06-CDD33266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31EE4D-E501-3BAA-7C2F-EA08DB0E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65C9DE-1AA4-B5EA-D3D6-561972BC3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32" y="2581132"/>
            <a:ext cx="4900736" cy="2431336"/>
          </a:xfrm>
          <a:prstGeom prst="rect">
            <a:avLst/>
          </a:prstGeom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0DCD429F-22AC-1C0D-7F26-8B03385D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96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6715962-E795-A086-9B12-7754F45A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 mapping was not provided</a:t>
            </a:r>
          </a:p>
          <a:p>
            <a:r>
              <a:rPr lang="en-CA" dirty="0"/>
              <a:t>No prior VHDL experience; I had to learn through tutorials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E06640C-2189-4BB0-558B-A22343D6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564751" cy="1072753"/>
          </a:xfrm>
        </p:spPr>
        <p:txBody>
          <a:bodyPr/>
          <a:lstStyle/>
          <a:p>
            <a:r>
              <a:rPr lang="en-CA" dirty="0"/>
              <a:t>Challenges of running Johnson’s code on Quartus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71CDB4-E993-92A7-1988-15ECD922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5E8770-0EB4-1C4F-72EF-685CBA6A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85C59B9C-67FC-1F69-92D7-7FD452DA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en-CA" dirty="0"/>
              <a:t>FIINETTE ACCELEROMETER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45307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1048</TotalTime>
  <Words>1229</Words>
  <Application>Microsoft Office PowerPoint</Application>
  <PresentationFormat>Affichage à l'écran (16:9)</PresentationFormat>
  <Paragraphs>218</Paragraphs>
  <Slides>31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Franklin Gothic Demi Cond</vt:lpstr>
      <vt:lpstr>Wingdings</vt:lpstr>
      <vt:lpstr>Thème Office</vt:lpstr>
      <vt:lpstr>Accelerometer module for an FPGA development environment</vt:lpstr>
      <vt:lpstr>Main Goal</vt:lpstr>
      <vt:lpstr>Concretely</vt:lpstr>
      <vt:lpstr>Motivation</vt:lpstr>
      <vt:lpstr>State of the art</vt:lpstr>
      <vt:lpstr>Project Overview</vt:lpstr>
      <vt:lpstr>ADXL345 ACCELEROMETER</vt:lpstr>
      <vt:lpstr>Blake Johnson’s code</vt:lpstr>
      <vt:lpstr>Challenges of running Johnson’s code on Quartus</vt:lpstr>
      <vt:lpstr>Challenges of running Johnson’s code on Logisim</vt:lpstr>
      <vt:lpstr>Challenges of running Johnson’s code on Logisim</vt:lpstr>
      <vt:lpstr>Présentation PowerPoint</vt:lpstr>
      <vt:lpstr>Raw output</vt:lpstr>
      <vt:lpstr>Corrections</vt:lpstr>
      <vt:lpstr>Calibration</vt:lpstr>
      <vt:lpstr>Calibration</vt:lpstr>
      <vt:lpstr>Calibration</vt:lpstr>
      <vt:lpstr>Scale</vt:lpstr>
      <vt:lpstr>Scale</vt:lpstr>
      <vt:lpstr>Scale</vt:lpstr>
      <vt:lpstr>Filter</vt:lpstr>
      <vt:lpstr>Filter</vt:lpstr>
      <vt:lpstr>Filter</vt:lpstr>
      <vt:lpstr>The final driver</vt:lpstr>
      <vt:lpstr>The final driver @ 1MHz</vt:lpstr>
      <vt:lpstr>Using the accelerometer</vt:lpstr>
      <vt:lpstr>The Application : Get to Zero</vt:lpstr>
      <vt:lpstr>Concepts used in the application</vt:lpstr>
      <vt:lpstr>Simulator for the driver</vt:lpstr>
      <vt:lpstr>Results &amp; Critical  Assessment</vt:lpstr>
      <vt:lpstr>Conclusion &amp; 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Loic Finette</cp:lastModifiedBy>
  <cp:revision>74</cp:revision>
  <dcterms:created xsi:type="dcterms:W3CDTF">2019-04-02T06:24:35Z</dcterms:created>
  <dcterms:modified xsi:type="dcterms:W3CDTF">2024-06-06T04:10:38Z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